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56" r:id="rId2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A8A4"/>
    <a:srgbClr val="006666"/>
    <a:srgbClr val="009999"/>
  </p:clrMru>
  <p:extLst>
    <p:ext uri="{E76CE94A-603C-4142-B9EB-6D1370010A27}">
      <p14:discardImageEditData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0"/>
    </p:ext>
    <p:ext uri="{D31A062A-798A-4329-ABDD-BBA856620510}">
      <p14:defaultImageDpi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456" y="-12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391496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949528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1501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648781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37251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292522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828594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0597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52218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05247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155006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B612B-3821-4E55-98F6-500B3E8EF560}" type="datetimeFigureOut">
              <a:rPr lang="en-US" smtClean="0"/>
              <a:pPr/>
              <a:t>4/24/13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590C-0520-4073-B9F3-5971390C7CC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45444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cid:BEF71B15-7C3D-49CD-ABB5-D092AF211E42@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58b461dd-bda8-49dc-8256-09d5b1b63714" descr="cid:BEF71B15-7C3D-49CD-ABB5-D092AF211E42@home"/>
          <p:cNvPicPr/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289560" y="1173480"/>
            <a:ext cx="1920240" cy="256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-304800" y="3693349"/>
            <a:ext cx="30480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A Family </a:t>
            </a:r>
          </a:p>
          <a:p>
            <a:pPr marL="285750" indent="-285750" algn="ctr"/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Owned Partnership</a:t>
            </a:r>
          </a:p>
          <a:p>
            <a:pPr marL="285750" indent="-285750" algn="ctr"/>
            <a:r>
              <a:rPr lang="en-US" sz="1100" dirty="0" smtClean="0">
                <a:latin typeface="Arial" pitchFamily="34" charset="0"/>
                <a:cs typeface="Arial" pitchFamily="34" charset="0"/>
              </a:rPr>
              <a:t>234 Ladue Lake Dr., </a:t>
            </a:r>
          </a:p>
          <a:p>
            <a:pPr marL="285750" indent="-285750" algn="ctr"/>
            <a:r>
              <a:rPr lang="en-US" sz="1100" dirty="0" smtClean="0">
                <a:latin typeface="Arial" pitchFamily="34" charset="0"/>
                <a:cs typeface="Arial" pitchFamily="34" charset="0"/>
              </a:rPr>
              <a:t>Creve Coeur, Mo. 63141</a:t>
            </a:r>
          </a:p>
          <a:p>
            <a:pPr marL="285750" indent="-285750" algn="ctr"/>
            <a:r>
              <a:rPr lang="en-US" sz="1100" dirty="0" smtClean="0">
                <a:latin typeface="Arial" pitchFamily="34" charset="0"/>
                <a:cs typeface="Arial" pitchFamily="34" charset="0"/>
              </a:rPr>
              <a:t>314-704-0693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0" y="838200"/>
            <a:ext cx="6248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Beef cattle acquired and raised to our specifications for harvesting: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  -  Angus-Hereford base cattle, bred for marble and flavor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	-   All cattle acquired as calves direct from known provenances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	-   No sale barn auction purchases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	-   Acquired between 7-9 months from date of birth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	-   Raised to 950 to 1200 pounds on the hoof for harvest</a:t>
            </a:r>
          </a:p>
          <a:p>
            <a:pPr marL="463550" indent="-68263"/>
            <a:r>
              <a:rPr lang="en-US" sz="1400" dirty="0" smtClean="0">
                <a:latin typeface="Arial" pitchFamily="34" charset="0"/>
                <a:cs typeface="Arial" pitchFamily="34" charset="0"/>
              </a:rPr>
              <a:t>	-   Track and maintain cattle records from birth to harvest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66700" indent="-26670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Grass-fed, pasture raised for 18-21months, then finished for 90 + days on our blend of finish feeding combination of pasture, rich hay and special cattle feed mix to add marbling, flavor and tenderness.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Natural growth &amp; development:</a:t>
            </a:r>
          </a:p>
          <a:p>
            <a:pPr marL="682625" indent="-219075"/>
            <a:r>
              <a:rPr lang="en-US" sz="1400" dirty="0" smtClean="0">
                <a:latin typeface="Arial" pitchFamily="34" charset="0"/>
                <a:cs typeface="Arial" pitchFamily="34" charset="0"/>
              </a:rPr>
              <a:t>-  No growth hormones &amp; growth antibiotics used</a:t>
            </a:r>
          </a:p>
          <a:p>
            <a:pPr marL="682625" indent="-219075"/>
            <a:r>
              <a:rPr lang="en-US" sz="1400" dirty="0" smtClean="0">
                <a:latin typeface="Arial" pitchFamily="34" charset="0"/>
                <a:cs typeface="Arial" pitchFamily="34" charset="0"/>
              </a:rPr>
              <a:t>-  Natural pasture-based grass-fed growth</a:t>
            </a:r>
          </a:p>
          <a:p>
            <a:pPr marL="627063" indent="-163513"/>
            <a:r>
              <a:rPr lang="en-US" sz="1400" dirty="0" smtClean="0">
                <a:latin typeface="Arial" pitchFamily="34" charset="0"/>
                <a:cs typeface="Arial" pitchFamily="34" charset="0"/>
              </a:rPr>
              <a:t>-  More time to naturally mature, develop and grow to reach harvest weight (21-24months)</a:t>
            </a:r>
          </a:p>
          <a:p>
            <a:pPr marL="627063" indent="-163513"/>
            <a:r>
              <a:rPr lang="en-US" sz="1400" dirty="0" smtClean="0">
                <a:latin typeface="Arial" pitchFamily="34" charset="0"/>
                <a:cs typeface="Arial" pitchFamily="34" charset="0"/>
              </a:rPr>
              <a:t>-  Preventive inoculation to maintain health and keep animals free of disease and parasites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Humane low stress harvesting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     10-14 day dry-aging process for tenderness and flavor:</a:t>
            </a:r>
          </a:p>
          <a:p>
            <a:pPr marL="627063" indent="-163513">
              <a:buFontTx/>
              <a:buChar char="-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Comparison of feeding records against processor’s quality report to improve tenderness and flavor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Custom cut, wrap and freezer pack by certified slaughter-packer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Certified Beef Quality Assurance producer by the Beef Cattle Institute at Kansas State University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895600" y="533400"/>
            <a:ext cx="4389120" cy="93572"/>
            <a:chOff x="3352800" y="410414"/>
            <a:chExt cx="4389120" cy="93572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3505200" y="410414"/>
              <a:ext cx="4114800" cy="0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352800" y="457200"/>
              <a:ext cx="4389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505200" y="503986"/>
              <a:ext cx="4114800" cy="0"/>
            </a:xfrm>
            <a:prstGeom prst="line">
              <a:avLst/>
            </a:prstGeom>
            <a:ln>
              <a:solidFill>
                <a:srgbClr val="00A8A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/>
          <p:cNvGrpSpPr/>
          <p:nvPr/>
        </p:nvGrpSpPr>
        <p:grpSpPr>
          <a:xfrm>
            <a:off x="2895600" y="6307228"/>
            <a:ext cx="4389120" cy="93572"/>
            <a:chOff x="3352800" y="410414"/>
            <a:chExt cx="4389120" cy="93572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3505200" y="410414"/>
              <a:ext cx="4114800" cy="0"/>
            </a:xfrm>
            <a:prstGeom prst="line">
              <a:avLst/>
            </a:prstGeom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3352800" y="457200"/>
              <a:ext cx="43891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3505200" y="503986"/>
              <a:ext cx="4114800" cy="0"/>
            </a:xfrm>
            <a:prstGeom prst="line">
              <a:avLst/>
            </a:prstGeom>
            <a:ln>
              <a:solidFill>
                <a:srgbClr val="0099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val="340526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253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 </dc:creator>
  <cp:lastModifiedBy>Maryanne Jacobs</cp:lastModifiedBy>
  <cp:revision>45</cp:revision>
  <dcterms:created xsi:type="dcterms:W3CDTF">2013-04-24T16:48:18Z</dcterms:created>
  <dcterms:modified xsi:type="dcterms:W3CDTF">2013-04-24T16:48:34Z</dcterms:modified>
</cp:coreProperties>
</file>